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72" r:id="rId2"/>
    <p:sldId id="256" r:id="rId3"/>
    <p:sldId id="260" r:id="rId4"/>
    <p:sldId id="262" r:id="rId5"/>
    <p:sldId id="263" r:id="rId6"/>
    <p:sldId id="258" r:id="rId7"/>
    <p:sldId id="261" r:id="rId8"/>
    <p:sldId id="264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1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2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25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05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95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26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20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33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7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2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1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9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3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3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5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6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8555ABA-2408-4FE9-A15D-E7D43B3C4E28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F5601F6-69A1-4713-8860-FF194FD80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4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2888648"/>
          </a:xfrm>
        </p:spPr>
        <p:txBody>
          <a:bodyPr/>
          <a:lstStyle/>
          <a:p>
            <a:pPr algn="ctr"/>
            <a:r>
              <a:rPr lang="fa-IR" sz="4400" dirty="0" smtClean="0">
                <a:solidFill>
                  <a:schemeClr val="accent5">
                    <a:lumMod val="20000"/>
                    <a:lumOff val="80000"/>
                  </a:schemeClr>
                </a:solidFill>
                <a:cs typeface="B Titr" panose="00000700000000000000" pitchFamily="2" charset="-78"/>
              </a:rPr>
              <a:t>بسم الله الرحمن الرحیم</a:t>
            </a:r>
            <a:br>
              <a:rPr lang="fa-IR" sz="4400" dirty="0" smtClean="0">
                <a:solidFill>
                  <a:schemeClr val="accent5">
                    <a:lumMod val="20000"/>
                    <a:lumOff val="80000"/>
                  </a:schemeClr>
                </a:solidFill>
                <a:cs typeface="B Titr" panose="00000700000000000000" pitchFamily="2" charset="-78"/>
              </a:rPr>
            </a:br>
            <a:r>
              <a:rPr lang="fa-IR" sz="4400" dirty="0" smtClean="0">
                <a:solidFill>
                  <a:schemeClr val="accent5">
                    <a:lumMod val="20000"/>
                    <a:lumOff val="80000"/>
                  </a:schemeClr>
                </a:solidFill>
                <a:cs typeface="B Titr" panose="00000700000000000000" pitchFamily="2" charset="-78"/>
              </a:rPr>
              <a:t/>
            </a:r>
            <a:br>
              <a:rPr lang="fa-IR" sz="4400" dirty="0" smtClean="0">
                <a:solidFill>
                  <a:schemeClr val="accent5">
                    <a:lumMod val="20000"/>
                    <a:lumOff val="80000"/>
                  </a:schemeClr>
                </a:solidFill>
                <a:cs typeface="B Titr" panose="00000700000000000000" pitchFamily="2" charset="-78"/>
              </a:rPr>
            </a:br>
            <a:endParaRPr lang="en-US" sz="4400" dirty="0">
              <a:solidFill>
                <a:schemeClr val="accent5">
                  <a:lumMod val="20000"/>
                  <a:lumOff val="8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3862316"/>
            <a:ext cx="4495219" cy="215748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fa-IR" b="1" dirty="0" smtClean="0">
              <a:solidFill>
                <a:srgbClr val="7030A0"/>
              </a:solidFill>
              <a:cs typeface="B Titr" panose="00000700000000000000" pitchFamily="2" charset="-78"/>
            </a:endParaRPr>
          </a:p>
          <a:p>
            <a:pPr marL="0" indent="0" algn="ctr">
              <a:buNone/>
            </a:pPr>
            <a:endParaRPr lang="fa-IR" b="1" dirty="0">
              <a:solidFill>
                <a:srgbClr val="7030A0"/>
              </a:solidFill>
              <a:cs typeface="B Titr" panose="00000700000000000000" pitchFamily="2" charset="-78"/>
            </a:endParaRPr>
          </a:p>
          <a:p>
            <a:pPr marL="0" indent="0" algn="ctr">
              <a:buNone/>
            </a:pPr>
            <a:endParaRPr lang="fa-IR" b="1" dirty="0" smtClean="0">
              <a:solidFill>
                <a:srgbClr val="7030A0"/>
              </a:solidFill>
              <a:cs typeface="B Titr" panose="00000700000000000000" pitchFamily="2" charset="-78"/>
            </a:endParaRPr>
          </a:p>
          <a:p>
            <a:pPr marL="0" indent="0" algn="ctr">
              <a:buNone/>
            </a:pPr>
            <a:r>
              <a:rPr lang="fa-IR" b="1" dirty="0" smtClean="0">
                <a:solidFill>
                  <a:srgbClr val="7030A0"/>
                </a:solidFill>
                <a:cs typeface="B Titr" panose="00000700000000000000" pitchFamily="2" charset="-78"/>
              </a:rPr>
              <a:t>گروه بیماری های غیرواگیر مرکز بهداشت استان</a:t>
            </a:r>
          </a:p>
          <a:p>
            <a:pPr marL="0" indent="0" algn="ctr">
              <a:buNone/>
            </a:pPr>
            <a:endParaRPr lang="fa-IR" b="1" dirty="0" smtClean="0">
              <a:solidFill>
                <a:srgbClr val="7030A0"/>
              </a:solidFill>
              <a:cs typeface="B Titr" panose="00000700000000000000" pitchFamily="2" charset="-78"/>
            </a:endParaRPr>
          </a:p>
          <a:p>
            <a:pPr marL="0" indent="0" algn="ctr">
              <a:buNone/>
            </a:pPr>
            <a:r>
              <a:rPr lang="fa-IR" b="1" dirty="0" smtClean="0">
                <a:solidFill>
                  <a:srgbClr val="7030A0"/>
                </a:solidFill>
                <a:cs typeface="B Titr" panose="00000700000000000000" pitchFamily="2" charset="-78"/>
              </a:rPr>
              <a:t>عبدالهی کارشناس سرطان</a:t>
            </a:r>
            <a:endParaRPr lang="en-US" b="1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847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r" rtl="1"/>
            <a:r>
              <a:rPr lang="fa-IR" b="1" dirty="0"/>
              <a:t>پیام های پویش برای مردم به طور عا 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30" y="2456597"/>
            <a:ext cx="11846257" cy="420351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r" rtl="1">
              <a:buFont typeface="Wingdings" panose="05000000000000000000" pitchFamily="2" charset="2"/>
              <a:buChar char="v"/>
            </a:pPr>
            <a:endParaRPr lang="fa-IR" b="1" dirty="0" smtClean="0">
              <a:solidFill>
                <a:schemeClr val="accent1">
                  <a:lumMod val="75000"/>
                </a:schemeClr>
              </a:solidFill>
              <a:cs typeface="B Titr" panose="00000700000000000000" pitchFamily="2" charset="-78"/>
            </a:endParaRP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 </a:t>
            </a: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باورهای نادرست را کنار بگذارید و به دیگران امید بدهید: دست کم نیمی از سرطان ها درمان پذیرند.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سرطان بیماری سنین بالاست، اما گاهی زمینه ارثی، شروع سرطان را جلو می اندازد.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سرطان </a:t>
            </a: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قابل پیشگیری است اگر شیوه زندگی خود را اصلاح کنیم.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سرطان مساوی مرگ نیست.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سرطان درمان پذیرتر است اگر علایم هشداردهنده آن را بشناسیم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درباره سرطان گفتگو کنید، سرطان قایل پیشگیری و درمان است.</a:t>
            </a:r>
            <a:endParaRPr lang="en-US" b="1" dirty="0">
              <a:solidFill>
                <a:schemeClr val="accent1">
                  <a:lumMod val="75000"/>
                </a:schemeClr>
              </a:solidFill>
              <a:cs typeface="B Titr" panose="000007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805219"/>
            <a:ext cx="9271936" cy="941694"/>
          </a:xfrm>
          <a:solidFill>
            <a:schemeClr val="accent1"/>
          </a:solidFill>
        </p:spPr>
        <p:txBody>
          <a:bodyPr/>
          <a:lstStyle/>
          <a:p>
            <a:pPr algn="r" rtl="1"/>
            <a:r>
              <a:rPr lang="fa-IR" b="1" dirty="0" smtClean="0"/>
              <a:t>پیام </a:t>
            </a:r>
            <a:r>
              <a:rPr lang="fa-IR" b="1" dirty="0"/>
              <a:t>های پویش برای نوجوانان و جوانان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51881"/>
            <a:ext cx="11955439" cy="42717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r" rtl="1">
              <a:buFont typeface="Wingdings" panose="05000000000000000000" pitchFamily="2" charset="2"/>
              <a:buChar char="v"/>
            </a:pPr>
            <a:endParaRPr lang="fa-IR" dirty="0" smtClean="0">
              <a:solidFill>
                <a:schemeClr val="accent1">
                  <a:lumMod val="75000"/>
                </a:schemeClr>
              </a:solidFill>
              <a:cs typeface="B Titr" panose="00000700000000000000" pitchFamily="2" charset="-78"/>
            </a:endParaRP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سرطان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قابل پیشگیری است 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اولین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پک سیگار، شما را به دنیای دود وارد می کند؛ دنیایی که پیدا کردن راه خروج از آن دشوار است.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با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مصرف قلیان، غول درون شیشه را بیرون نکشید.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چه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خوب است که در دور همی های دوستانه، نشانی از دود نباشد.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به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جای مصرف فست فودها، از خانواده بخواهید غذاهای سالم پرانرژی برای تان آماده کنند.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بد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نیست گاهی به مادرتان استراحت بدهید، چرا شما یک غذای سالم برای همه درست نمی کنید؟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در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برنامه روزانه زندگی خود حتی چند دقیقه هم شده ورزش کنید.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چقدر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خوب است گاهی شما برنامه ورزشی دسته جمعی برای خانواده بچینید.</a:t>
            </a:r>
            <a:endParaRPr lang="en-US" dirty="0">
              <a:solidFill>
                <a:schemeClr val="accent1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761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50627"/>
            <a:ext cx="9217345" cy="1201003"/>
          </a:xfrm>
          <a:solidFill>
            <a:schemeClr val="accent1"/>
          </a:solidFill>
        </p:spPr>
        <p:txBody>
          <a:bodyPr/>
          <a:lstStyle/>
          <a:p>
            <a:pPr algn="r" rtl="1"/>
            <a:r>
              <a:rPr lang="fa-IR" b="1" dirty="0"/>
              <a:t>پیام های پویش </a:t>
            </a:r>
            <a:r>
              <a:rPr lang="fa-IR" b="1" dirty="0" smtClean="0"/>
              <a:t>برای بیماران و خانواده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85136"/>
            <a:ext cx="11982734" cy="42545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سرطان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مساوی مرگ نیست.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سرطان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بیماری مسری نیست.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جراحی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باعث پخش شدن سرطان نمی شود.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ا</a:t>
            </a: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طلاع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از تشخیص وضع بیمار را بد نمی کند، اگر بیمار شما دوست داشت بیشتر بداند، او را از این حق محروم نکنید.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با </a:t>
            </a:r>
            <a:r>
              <a:rPr lang="fa-IR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خودمراقبتی و امید می توان سرطان را نیز به زانو در </a:t>
            </a:r>
            <a:r>
              <a:rPr lang="fa-IR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آورد </a:t>
            </a:r>
            <a:r>
              <a:rPr lang="fa-IR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.</a:t>
            </a:r>
            <a:endParaRPr lang="fa-IR" dirty="0">
              <a:solidFill>
                <a:schemeClr val="accent1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09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1129" y="762252"/>
            <a:ext cx="9089408" cy="222660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 rtl="1"/>
            <a:r>
              <a:rPr lang="fa-IR" sz="4800" dirty="0" smtClean="0"/>
              <a:t/>
            </a:r>
            <a:br>
              <a:rPr lang="fa-IR" sz="4800" dirty="0" smtClean="0"/>
            </a:br>
            <a:r>
              <a:rPr lang="fa-IR" sz="4800" dirty="0"/>
              <a:t/>
            </a:r>
            <a:br>
              <a:rPr lang="fa-IR" sz="4800" dirty="0"/>
            </a:br>
            <a:r>
              <a:rPr lang="fa-IR" sz="4800" dirty="0" smtClean="0"/>
              <a:t/>
            </a:r>
            <a:br>
              <a:rPr lang="fa-IR" sz="4800" dirty="0" smtClean="0"/>
            </a:br>
            <a:r>
              <a:rPr lang="fa-IR" sz="4800" dirty="0" smtClean="0"/>
              <a:t>پویش ملی مبارزه با سرطان 15-8 بهمن ماه </a:t>
            </a:r>
            <a:r>
              <a:rPr lang="fa-IR" sz="4800" dirty="0" smtClean="0"/>
              <a:t>1402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263" y="3589361"/>
            <a:ext cx="11136571" cy="244294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rtl="1"/>
            <a:r>
              <a:rPr lang="fa-IR" sz="5400" dirty="0" smtClean="0">
                <a:solidFill>
                  <a:srgbClr val="C00000"/>
                </a:solidFill>
              </a:rPr>
              <a:t>«من مسئولم برای پیشگیری ازسرطان خودم، خانواده ام و جامعه ام.»</a:t>
            </a:r>
            <a:endParaRPr lang="en-US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3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 rtl="1"/>
            <a:r>
              <a:rPr lang="fa-IR" sz="4800" dirty="0" smtClean="0">
                <a:cs typeface="B Titr" panose="00000700000000000000" pitchFamily="2" charset="-78"/>
              </a:rPr>
              <a:t>شعار پویش ملی سرطان </a:t>
            </a:r>
            <a:r>
              <a:rPr lang="fa-IR" sz="4800" dirty="0" smtClean="0">
                <a:cs typeface="B Titr" panose="00000700000000000000" pitchFamily="2" charset="-78"/>
              </a:rPr>
              <a:t>1402</a:t>
            </a:r>
            <a:endParaRPr lang="en-US" sz="48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3231297"/>
            <a:ext cx="8825659" cy="34163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 rtl="1"/>
            <a:r>
              <a:rPr lang="fa-IR" sz="4800" dirty="0">
                <a:solidFill>
                  <a:srgbClr val="C00000"/>
                </a:solidFill>
              </a:rPr>
              <a:t>«من مسئولم برای پیشگیری ازسرطان خودم، خانواده ام و جامعه ام.»</a:t>
            </a:r>
            <a:endParaRPr lang="en-US" sz="48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5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244640" cy="706964"/>
          </a:xfrm>
          <a:solidFill>
            <a:schemeClr val="accent1"/>
          </a:solidFill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هدف کلی پویش ملی مبارزه با سرطان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2374710"/>
            <a:ext cx="11245756" cy="428539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 algn="r" rtl="1">
              <a:buNone/>
            </a:pPr>
            <a:endParaRPr lang="fa-IR" sz="3200" dirty="0" smtClean="0">
              <a:solidFill>
                <a:schemeClr val="accent1"/>
              </a:solidFill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r>
              <a:rPr lang="fa-IR" sz="3200" dirty="0" smtClean="0">
                <a:solidFill>
                  <a:schemeClr val="accent1"/>
                </a:solidFill>
                <a:cs typeface="B Titr" panose="00000700000000000000" pitchFamily="2" charset="-78"/>
              </a:rPr>
              <a:t>هدف کلی</a:t>
            </a:r>
          </a:p>
          <a:p>
            <a:pPr marL="0" indent="0" algn="r" rtl="1">
              <a:buNone/>
            </a:pPr>
            <a:r>
              <a:rPr lang="fa-IR" sz="2900" b="1" dirty="0">
                <a:solidFill>
                  <a:schemeClr val="tx1"/>
                </a:solidFill>
                <a:cs typeface="B Titr" panose="00000700000000000000" pitchFamily="2" charset="-78"/>
              </a:rPr>
              <a:t>کنترل و مدیریت جامع و بهینه سرطان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fa-IR" sz="2800" b="1" dirty="0" smtClean="0"/>
          </a:p>
          <a:p>
            <a:pPr marL="0" indent="0" algn="r" rtl="1">
              <a:buNone/>
            </a:pPr>
            <a:r>
              <a:rPr lang="fa-IR" sz="3200" dirty="0" smtClean="0">
                <a:solidFill>
                  <a:schemeClr val="accent1"/>
                </a:solidFill>
                <a:cs typeface="B Titr" panose="00000700000000000000" pitchFamily="2" charset="-78"/>
              </a:rPr>
              <a:t>اهداف </a:t>
            </a:r>
            <a:r>
              <a:rPr lang="fa-IR" sz="3200" dirty="0" smtClean="0">
                <a:solidFill>
                  <a:schemeClr val="accent1"/>
                </a:solidFill>
                <a:cs typeface="B Titr" panose="00000700000000000000" pitchFamily="2" charset="-78"/>
              </a:rPr>
              <a:t>اصلی</a:t>
            </a:r>
          </a:p>
          <a:p>
            <a:pPr algn="r" rtl="1">
              <a:lnSpc>
                <a:spcPct val="210000"/>
              </a:lnSpc>
              <a:buFont typeface="Wingdings" panose="05000000000000000000" pitchFamily="2" charset="2"/>
              <a:buChar char="v"/>
            </a:pPr>
            <a:r>
              <a:rPr lang="fa-IR" sz="29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پیشگیری و تشخیص زودهنگام سرطان </a:t>
            </a:r>
          </a:p>
          <a:p>
            <a:pPr algn="r" rtl="1">
              <a:lnSpc>
                <a:spcPct val="210000"/>
              </a:lnSpc>
              <a:buFont typeface="Wingdings" panose="05000000000000000000" pitchFamily="2" charset="2"/>
              <a:buChar char="v"/>
            </a:pPr>
            <a:r>
              <a:rPr lang="fa-IR" sz="29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افزایش اگاهی و جلب مشارکت مردم </a:t>
            </a:r>
            <a:r>
              <a:rPr lang="fa-IR" sz="28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در خصوص قابل پیشگیری بودن سرطان و شیوه های آن (با تاکید بر مشکلات منطقه ای)</a:t>
            </a:r>
          </a:p>
          <a:p>
            <a:pPr algn="r" rtl="1">
              <a:lnSpc>
                <a:spcPct val="210000"/>
              </a:lnSpc>
              <a:buFont typeface="Wingdings" panose="05000000000000000000" pitchFamily="2" charset="2"/>
              <a:buChar char="v"/>
            </a:pPr>
            <a:r>
              <a:rPr lang="fa-IR" sz="28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اصلاح </a:t>
            </a:r>
            <a:r>
              <a:rPr lang="fa-IR" sz="2800" b="1" dirty="0">
                <a:solidFill>
                  <a:schemeClr val="tx1"/>
                </a:solidFill>
                <a:cs typeface="B Titr" panose="00000700000000000000" pitchFamily="2" charset="-78"/>
              </a:rPr>
              <a:t>باورهای نادرست مردم در خصوص سرطان از جمله درمان ناپذیر بودن آن</a:t>
            </a:r>
          </a:p>
          <a:p>
            <a:pPr algn="r" rtl="1">
              <a:lnSpc>
                <a:spcPct val="210000"/>
              </a:lnSpc>
              <a:buFont typeface="Wingdings" panose="05000000000000000000" pitchFamily="2" charset="2"/>
              <a:buChar char="v"/>
            </a:pPr>
            <a:r>
              <a:rPr lang="fa-IR" sz="28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جلب </a:t>
            </a:r>
            <a:r>
              <a:rPr lang="fa-IR" sz="2800" b="1" dirty="0">
                <a:solidFill>
                  <a:schemeClr val="tx1"/>
                </a:solidFill>
                <a:cs typeface="B Titr" panose="00000700000000000000" pitchFamily="2" charset="-78"/>
              </a:rPr>
              <a:t>مشارکت سیاستگزاران و مجریان سلامت (درون و برون بخشی) در کنترل عوامل خطر سرطان (با ت اکید بر مشکلات منطقه ای</a:t>
            </a:r>
            <a:r>
              <a:rPr lang="fa-IR" sz="2800" b="1" dirty="0">
                <a:solidFill>
                  <a:schemeClr val="tx1"/>
                </a:solidFill>
              </a:rPr>
              <a:t>)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11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27797"/>
            <a:ext cx="8761413" cy="1257551"/>
          </a:xfrm>
          <a:solidFill>
            <a:schemeClr val="accent1"/>
          </a:solidFill>
        </p:spPr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گروه های هدف اصلی و ذینفعان پویش ملی مبارزه با سرطان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8" y="2442950"/>
            <a:ext cx="11586950" cy="405338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 algn="r" rtl="1">
              <a:buNone/>
            </a:pPr>
            <a:endParaRPr lang="fa-IR" sz="3000" dirty="0" smtClean="0">
              <a:solidFill>
                <a:schemeClr val="accent1"/>
              </a:solidFill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r>
              <a:rPr lang="fa-IR" sz="3000" dirty="0" smtClean="0">
                <a:solidFill>
                  <a:schemeClr val="accent1"/>
                </a:solidFill>
                <a:cs typeface="B Titr" panose="00000700000000000000" pitchFamily="2" charset="-78"/>
              </a:rPr>
              <a:t>گروه </a:t>
            </a:r>
            <a:r>
              <a:rPr lang="fa-IR" sz="3000" dirty="0">
                <a:solidFill>
                  <a:schemeClr val="accent1"/>
                </a:solidFill>
                <a:cs typeface="B Titr" panose="00000700000000000000" pitchFamily="2" charset="-78"/>
              </a:rPr>
              <a:t>های هدف اصلی </a:t>
            </a:r>
            <a:endParaRPr lang="fa-IR" sz="3000" dirty="0" smtClean="0">
              <a:solidFill>
                <a:schemeClr val="accent1"/>
              </a:solidFill>
              <a:cs typeface="B Titr" panose="00000700000000000000" pitchFamily="2" charset="-78"/>
            </a:endParaRP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000" dirty="0" smtClean="0">
                <a:solidFill>
                  <a:schemeClr val="tx1"/>
                </a:solidFill>
                <a:cs typeface="B Titr" panose="00000700000000000000" pitchFamily="2" charset="-78"/>
              </a:rPr>
              <a:t>مردم بویژه نوجوانان و جوانان 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000" dirty="0" smtClean="0">
                <a:solidFill>
                  <a:schemeClr val="tx1"/>
                </a:solidFill>
                <a:cs typeface="B Titr" panose="00000700000000000000" pitchFamily="2" charset="-78"/>
              </a:rPr>
              <a:t>بیماران و خانواده ها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000" dirty="0" smtClean="0">
                <a:solidFill>
                  <a:schemeClr val="tx1"/>
                </a:solidFill>
                <a:cs typeface="B Titr" panose="00000700000000000000" pitchFamily="2" charset="-78"/>
              </a:rPr>
              <a:t>سیاستگزاران و مجریان خارج حوزه سلامت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000" dirty="0" smtClean="0">
                <a:solidFill>
                  <a:schemeClr val="tx1"/>
                </a:solidFill>
                <a:cs typeface="B Titr" panose="00000700000000000000" pitchFamily="2" charset="-78"/>
              </a:rPr>
              <a:t>سیاستگزاران و مجریان حوزه سلامت</a:t>
            </a:r>
            <a:endParaRPr lang="fa-IR" sz="20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36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271936" cy="706964"/>
          </a:xfrm>
          <a:solidFill>
            <a:schemeClr val="accent1"/>
          </a:solidFill>
        </p:spPr>
        <p:txBody>
          <a:bodyPr/>
          <a:lstStyle/>
          <a:p>
            <a:pPr algn="r" rtl="1"/>
            <a:r>
              <a:rPr lang="fa-IR" sz="4800" b="1" dirty="0" smtClean="0">
                <a:solidFill>
                  <a:schemeClr val="bg1"/>
                </a:solidFill>
              </a:rPr>
              <a:t>توصیه های لازم برای کاهش بروز سرطان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696" y="2060812"/>
            <a:ext cx="10304060" cy="420351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endParaRPr lang="fa-IR" sz="2200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200" dirty="0" smtClean="0">
                <a:solidFill>
                  <a:srgbClr val="002060"/>
                </a:solidFill>
                <a:cs typeface="B Titr" panose="00000700000000000000" pitchFamily="2" charset="-78"/>
              </a:rPr>
              <a:t>آگاهی </a:t>
            </a:r>
            <a:r>
              <a:rPr lang="fa-IR" sz="2200" dirty="0">
                <a:solidFill>
                  <a:srgbClr val="002060"/>
                </a:solidFill>
                <a:cs typeface="B Titr" panose="00000700000000000000" pitchFamily="2" charset="-78"/>
              </a:rPr>
              <a:t>از عوامل خطر سرطان  </a:t>
            </a:r>
            <a:endParaRPr lang="en-US" sz="2200" dirty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200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آگاهی </a:t>
            </a:r>
            <a:r>
              <a:rPr lang="fa-IR" sz="2200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و دانستن علائم و نشانه های سرطان </a:t>
            </a:r>
            <a:endParaRPr lang="en-US" sz="2200" dirty="0">
              <a:solidFill>
                <a:schemeClr val="accent1">
                  <a:lumMod val="75000"/>
                </a:schemeClr>
              </a:solidFill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200" dirty="0" smtClean="0">
                <a:solidFill>
                  <a:srgbClr val="002060"/>
                </a:solidFill>
                <a:cs typeface="B Titr" panose="00000700000000000000" pitchFamily="2" charset="-78"/>
              </a:rPr>
              <a:t>اهمیت </a:t>
            </a:r>
            <a:r>
              <a:rPr lang="fa-IR" sz="2200" dirty="0">
                <a:solidFill>
                  <a:srgbClr val="002060"/>
                </a:solidFill>
                <a:cs typeface="B Titr" panose="00000700000000000000" pitchFamily="2" charset="-78"/>
              </a:rPr>
              <a:t>شناسایی فرد مشکوک به سرطان و انجام برنامه های غربالگری سرطان</a:t>
            </a:r>
            <a:endParaRPr lang="en-US" sz="2200" dirty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200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اهمیت زمان تشخیص و شروع زود هنگام درمان سرطان</a:t>
            </a:r>
            <a:endParaRPr lang="en-US" sz="2200" dirty="0">
              <a:solidFill>
                <a:schemeClr val="accent1">
                  <a:lumMod val="75000"/>
                </a:schemeClr>
              </a:solidFill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200" dirty="0">
                <a:solidFill>
                  <a:srgbClr val="002060"/>
                </a:solidFill>
                <a:cs typeface="B Titr" panose="00000700000000000000" pitchFamily="2" charset="-78"/>
              </a:rPr>
              <a:t>دسترسی آسان مناطق شهری و روستای به امکانات تشخیص و درمان بیماری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200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افزایش پوشش بیمه ای برای بیماران سرطانی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200" dirty="0">
                <a:solidFill>
                  <a:srgbClr val="002060"/>
                </a:solidFill>
                <a:cs typeface="B Titr" panose="00000700000000000000" pitchFamily="2" charset="-78"/>
              </a:rPr>
              <a:t>رعایت عدالت در طراحی و اجرای برنامه های مراقبت سرطان  برای تمام گروه های سنی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200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توسعه منابع لازم برای خدمات پیشگیری و درمان و مراقبت بیمار سرطانی </a:t>
            </a:r>
            <a:endParaRPr lang="en-US" sz="2200" dirty="0">
              <a:solidFill>
                <a:schemeClr val="accent1">
                  <a:lumMod val="75000"/>
                </a:schemeClr>
              </a:solidFill>
              <a:cs typeface="B Titr" panose="00000700000000000000" pitchFamily="2" charset="-78"/>
            </a:endParaRPr>
          </a:p>
          <a:p>
            <a:pPr algn="ctr" rtl="1">
              <a:buFont typeface="Wingdings" panose="05000000000000000000" pitchFamily="2" charset="2"/>
              <a:buChar char="ü"/>
            </a:pPr>
            <a:endParaRPr lang="fa-IR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15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715" y="919077"/>
            <a:ext cx="9312879" cy="706964"/>
          </a:xfrm>
          <a:solidFill>
            <a:schemeClr val="accent1"/>
          </a:solidFill>
        </p:spPr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ذینفعان و شرکای برنامه پویش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4" y="2415654"/>
            <a:ext cx="11518710" cy="444234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b="1" dirty="0"/>
              <a:t>وزارت بهداشت، درمان و آموزش پزشکی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b="1" dirty="0"/>
              <a:t>دفتر امورزنان و خانواده ریاست جمهوری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b="1" dirty="0"/>
              <a:t>دانشگاه های علوم پزشکی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b="1" dirty="0"/>
              <a:t>سازمان صدا و سیما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b="1" dirty="0"/>
              <a:t>وزارت آموزش و پرورش، علوم، تحقیقات و فن آوری، فرهنگ و ارشاد اسلامی، ورزش و جوانان و ...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58781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ذینفعان و شرکای برنامه پویش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8" y="2603500"/>
            <a:ext cx="11668835" cy="393377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b="1" dirty="0"/>
              <a:t>شهرداری ها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b="1" dirty="0" smtClean="0"/>
              <a:t>سازمان </a:t>
            </a:r>
            <a:r>
              <a:rPr lang="fa-IR" sz="2800" b="1" dirty="0"/>
              <a:t>نظام پزشکی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b="1" dirty="0" smtClean="0"/>
              <a:t>انجمن </a:t>
            </a:r>
            <a:r>
              <a:rPr lang="fa-IR" sz="2800" b="1" dirty="0"/>
              <a:t>های علمی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b="1" dirty="0" smtClean="0"/>
              <a:t>سازمان </a:t>
            </a:r>
            <a:r>
              <a:rPr lang="fa-IR" sz="2800" b="1" dirty="0"/>
              <a:t>های مردم نهاد و خیریه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b="1" dirty="0"/>
              <a:t>ا</a:t>
            </a:r>
            <a:r>
              <a:rPr lang="fa-IR" sz="2800" b="1" dirty="0" smtClean="0"/>
              <a:t>فراد حقیقی(هنرمندان</a:t>
            </a:r>
            <a:r>
              <a:rPr lang="fa-IR" sz="2800" b="1" dirty="0"/>
              <a:t>، ورزشکاران، خبرگان</a:t>
            </a:r>
            <a:r>
              <a:rPr lang="fa-IR" sz="2800" b="1" dirty="0" smtClean="0"/>
              <a:t>....)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178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987315"/>
            <a:ext cx="9234985" cy="706964"/>
          </a:xfrm>
          <a:solidFill>
            <a:schemeClr val="accent1"/>
          </a:solidFill>
        </p:spPr>
        <p:txBody>
          <a:bodyPr/>
          <a:lstStyle/>
          <a:p>
            <a:pPr algn="r" rtl="1"/>
            <a:r>
              <a:rPr lang="fa-IR" b="1" dirty="0"/>
              <a:t>پیام های </a:t>
            </a:r>
            <a:r>
              <a:rPr lang="fa-IR" b="1" dirty="0" smtClean="0"/>
              <a:t>پویش برای مردم </a:t>
            </a:r>
            <a:r>
              <a:rPr lang="fa-IR" b="1" dirty="0"/>
              <a:t>به طور عا 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35" y="2333767"/>
            <a:ext cx="11982734" cy="429904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fa-IR" b="1" dirty="0" smtClean="0">
              <a:solidFill>
                <a:schemeClr val="accent1">
                  <a:lumMod val="75000"/>
                </a:schemeClr>
              </a:solidFill>
              <a:cs typeface="B Titr" panose="00000700000000000000" pitchFamily="2" charset="-78"/>
            </a:endParaRP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سرطان </a:t>
            </a: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قابل پیشگیری است 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 </a:t>
            </a: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سهم شما از علل قابل پیشگیری مرگ ناشی از سرطان، بیش از پنجاه درصد است.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روش </a:t>
            </a: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های خودمراقبتی برای پیشگیری اولیه از سرطان را بشناسید.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علایم </a:t>
            </a: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هشداردهنده سرطان را بشناسید. هر چه سرطان زودتر تشخیص داده شود، درمان پذیر تر است.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زندگی </a:t>
            </a: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روانی, معنوی و اجتماعی سالم، یعنی ابتلای کمتر به سرطان؛ خود و دیگران را دوست بدارید.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شما </a:t>
            </a: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برای تامین، حفظ و ارتقای سلامت خود، خانواده و اطرافیان مسولیت فردی، خانوادگی و اجتماعی دارید</a:t>
            </a: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.</a:t>
            </a:r>
            <a:endParaRPr lang="fa-IR" b="1" dirty="0">
              <a:solidFill>
                <a:schemeClr val="accent1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941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244</TotalTime>
  <Words>709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 Titr</vt:lpstr>
      <vt:lpstr>Century Gothic</vt:lpstr>
      <vt:lpstr>Times New Roman</vt:lpstr>
      <vt:lpstr>Wingdings</vt:lpstr>
      <vt:lpstr>Wingdings 3</vt:lpstr>
      <vt:lpstr>Ion Boardroom</vt:lpstr>
      <vt:lpstr>بسم الله الرحمن الرحیم  </vt:lpstr>
      <vt:lpstr>   پویش ملی مبارزه با سرطان 15-8 بهمن ماه 1402</vt:lpstr>
      <vt:lpstr>شعار پویش ملی سرطان 1402</vt:lpstr>
      <vt:lpstr>هدف کلی پویش ملی مبارزه با سرطان</vt:lpstr>
      <vt:lpstr>گروه های هدف اصلی و ذینفعان پویش ملی مبارزه با سرطان </vt:lpstr>
      <vt:lpstr>توصیه های لازم برای کاهش بروز سرطان</vt:lpstr>
      <vt:lpstr>ذینفعان و شرکای برنامه پویش</vt:lpstr>
      <vt:lpstr>ذینفعان و شرکای برنامه پویش</vt:lpstr>
      <vt:lpstr>پیام های پویش برای مردم به طور عا م</vt:lpstr>
      <vt:lpstr>پیام های پویش برای مردم به طور عا م</vt:lpstr>
      <vt:lpstr>پیام های پویش برای نوجوانان و جوانان </vt:lpstr>
      <vt:lpstr>پیام های پویش برای بیماران و خانواده ها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Leila Abdolahy</dc:creator>
  <cp:lastModifiedBy>Leila Abdolahy</cp:lastModifiedBy>
  <cp:revision>37</cp:revision>
  <dcterms:created xsi:type="dcterms:W3CDTF">2022-01-24T10:30:52Z</dcterms:created>
  <dcterms:modified xsi:type="dcterms:W3CDTF">2024-01-23T05:17:08Z</dcterms:modified>
</cp:coreProperties>
</file>